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comments/comment1.xml" ContentType="application/vnd.openxmlformats-officedocument.presentationml.comment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61" r:id="rId6"/>
    <p:sldId id="262" r:id="rId7"/>
    <p:sldId id="263" r:id="rId8"/>
    <p:sldId id="266" r:id="rId9"/>
    <p:sldId id="258" r:id="rId10"/>
    <p:sldId id="264" r:id="rId11"/>
    <p:sldId id="267"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Gilmartin" initials="T" lastIdx="1" clrIdx="0">
    <p:extLst>
      <p:ext uri="{19B8F6BF-5375-455C-9EA6-DF929625EA0E}">
        <p15:presenceInfo xmlns:p15="http://schemas.microsoft.com/office/powerpoint/2012/main" userId="Thomas.Gilmart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25T14:24:52.445"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67A1A-97FE-44FB-9729-60A37FCFD8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B3D8709-A2E5-4B2F-980B-BF07E81655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52FC61C-FA81-4B9C-9FC2-27C87ACAC686}"/>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5" name="Footer Placeholder 4">
            <a:extLst>
              <a:ext uri="{FF2B5EF4-FFF2-40B4-BE49-F238E27FC236}">
                <a16:creationId xmlns:a16="http://schemas.microsoft.com/office/drawing/2014/main" id="{29B7711F-5B5A-4DC6-A322-9465D7468E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E34283-00B1-451A-93C0-741966F7DECC}"/>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4215065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13BE1-8AC4-4492-A311-28AE7CD1DB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820936-6DD0-4B2B-BB3C-316D7AE061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7AD0D2-92B3-48F6-BE0F-59EAE65C2EB5}"/>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5" name="Footer Placeholder 4">
            <a:extLst>
              <a:ext uri="{FF2B5EF4-FFF2-40B4-BE49-F238E27FC236}">
                <a16:creationId xmlns:a16="http://schemas.microsoft.com/office/drawing/2014/main" id="{FD0BEAFF-CA10-4CF0-8AA0-056A201029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7A2E06-0579-4D52-A15A-6E594D246E19}"/>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2173452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5AA9C2-452A-435A-80C8-22F348CE5C8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39BAE71-9F5E-4395-9931-5AEB2D24E7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9A02EB-403B-4041-8951-90B271D87C94}"/>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5" name="Footer Placeholder 4">
            <a:extLst>
              <a:ext uri="{FF2B5EF4-FFF2-40B4-BE49-F238E27FC236}">
                <a16:creationId xmlns:a16="http://schemas.microsoft.com/office/drawing/2014/main" id="{E8ED340E-0F10-4ADA-A247-F69F225CD4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E20D08-2B70-4B9B-A458-1F2A65A99FFF}"/>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284390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8B3F3-C680-4892-ADA4-2527D48701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6DE5D6-093C-4D55-8407-5A0B82525D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0D210B-499A-47F6-A00F-7118E54DB72C}"/>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5" name="Footer Placeholder 4">
            <a:extLst>
              <a:ext uri="{FF2B5EF4-FFF2-40B4-BE49-F238E27FC236}">
                <a16:creationId xmlns:a16="http://schemas.microsoft.com/office/drawing/2014/main" id="{8626FA09-3F2F-41A4-B9F9-18ED502CEB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60F104-8946-4591-B30C-211B05C75DDE}"/>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268841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14A48-5858-4107-A891-9999348239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1959E7D-0F81-4288-9680-F3A137FB11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3961BF-F7AD-4AC7-AD52-F9490A12B8DE}"/>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5" name="Footer Placeholder 4">
            <a:extLst>
              <a:ext uri="{FF2B5EF4-FFF2-40B4-BE49-F238E27FC236}">
                <a16:creationId xmlns:a16="http://schemas.microsoft.com/office/drawing/2014/main" id="{B38E5ED2-DAC6-415B-8644-4F46A7563B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4652ED-1CF5-4AFE-A255-0D48D197366B}"/>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3161695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541EA-8B5C-4D7F-B4B6-5CB9C1ABAD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779DA1-87D7-4F45-9E0B-03DD6F5ED5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EC8597E-B1FC-4D51-9D9E-9CA4D08EF5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5D617A3-5455-48B0-826E-653C1682CB50}"/>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6" name="Footer Placeholder 5">
            <a:extLst>
              <a:ext uri="{FF2B5EF4-FFF2-40B4-BE49-F238E27FC236}">
                <a16:creationId xmlns:a16="http://schemas.microsoft.com/office/drawing/2014/main" id="{4C91E0CC-541B-4749-8FED-5BB043CFAC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DBE02C-C6D4-4E28-96CD-5E160A3BE84A}"/>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1164381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8A981-5ACB-4945-B6C0-52995290C29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E315E21-1710-4470-93AC-564FCDBD71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BD7DD9-DF3F-449D-B82E-BFC61B9F68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3A2546F-2905-473C-B1F5-8EC562061A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C546EA-3E13-4471-9E65-8324490C6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8E8333D-4F29-473B-B263-C82A67BEDA5E}"/>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8" name="Footer Placeholder 7">
            <a:extLst>
              <a:ext uri="{FF2B5EF4-FFF2-40B4-BE49-F238E27FC236}">
                <a16:creationId xmlns:a16="http://schemas.microsoft.com/office/drawing/2014/main" id="{55BF407F-A21E-4BA9-9FCB-595D251E0C4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4E4C3F6-5514-420B-B219-4C3F25539C37}"/>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73231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ECF4-7FA4-4171-9197-1C3A38E9E9B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825561A-12F8-4B7C-B60D-F2D1B0361A86}"/>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4" name="Footer Placeholder 3">
            <a:extLst>
              <a:ext uri="{FF2B5EF4-FFF2-40B4-BE49-F238E27FC236}">
                <a16:creationId xmlns:a16="http://schemas.microsoft.com/office/drawing/2014/main" id="{6F9971B1-A0D1-42DE-890B-B064D368F18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21D7F0-213D-4008-B82C-D5B83AA437D7}"/>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384303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E6A156-BFE9-4BA0-8C25-C536E15DC86A}"/>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3" name="Footer Placeholder 2">
            <a:extLst>
              <a:ext uri="{FF2B5EF4-FFF2-40B4-BE49-F238E27FC236}">
                <a16:creationId xmlns:a16="http://schemas.microsoft.com/office/drawing/2014/main" id="{7629B416-9824-41EC-B678-C219E6F574C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5F4CBA1-B3BE-46C2-A402-B579357CCFA4}"/>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4048914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23CCB-ADFC-4448-B7CF-3AA50528A0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B9A6DB-3FD2-4E30-AD64-C917FD13FD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88A5547-5D76-4220-B24E-9F98B63BB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713142-4799-4D91-9EE7-5A2285A8CC1A}"/>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6" name="Footer Placeholder 5">
            <a:extLst>
              <a:ext uri="{FF2B5EF4-FFF2-40B4-BE49-F238E27FC236}">
                <a16:creationId xmlns:a16="http://schemas.microsoft.com/office/drawing/2014/main" id="{7A30F432-4597-4211-A4BB-436E447496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FB353B-60FF-4585-9DAB-EFE31A8CB082}"/>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104495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85F7-CFE0-4AA2-B337-2CEB6C7434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B43327-86E2-40B6-9115-1CB3E4ED3D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CC664EC-965B-4859-8B0D-15EC092D43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202485-53C3-49AF-910F-FFB938586E7C}"/>
              </a:ext>
            </a:extLst>
          </p:cNvPr>
          <p:cNvSpPr>
            <a:spLocks noGrp="1"/>
          </p:cNvSpPr>
          <p:nvPr>
            <p:ph type="dt" sz="half" idx="10"/>
          </p:nvPr>
        </p:nvSpPr>
        <p:spPr/>
        <p:txBody>
          <a:bodyPr/>
          <a:lstStyle/>
          <a:p>
            <a:fld id="{89FA8DAA-62AE-4BF8-9CB5-53E4878EFBC0}" type="datetimeFigureOut">
              <a:rPr lang="en-GB" smtClean="0"/>
              <a:t>09/01/2020</a:t>
            </a:fld>
            <a:endParaRPr lang="en-GB"/>
          </a:p>
        </p:txBody>
      </p:sp>
      <p:sp>
        <p:nvSpPr>
          <p:cNvPr id="6" name="Footer Placeholder 5">
            <a:extLst>
              <a:ext uri="{FF2B5EF4-FFF2-40B4-BE49-F238E27FC236}">
                <a16:creationId xmlns:a16="http://schemas.microsoft.com/office/drawing/2014/main" id="{69C10F4C-2E28-423D-AED4-CB702333B8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B663AD-DE7D-458D-94CB-0662FC4E9774}"/>
              </a:ext>
            </a:extLst>
          </p:cNvPr>
          <p:cNvSpPr>
            <a:spLocks noGrp="1"/>
          </p:cNvSpPr>
          <p:nvPr>
            <p:ph type="sldNum" sz="quarter" idx="12"/>
          </p:nvPr>
        </p:nvSpPr>
        <p:spPr/>
        <p:txBody>
          <a:bodyPr/>
          <a:lstStyle/>
          <a:p>
            <a:fld id="{4A568DEF-252B-4C25-9C1A-3B9E8F388704}" type="slidenum">
              <a:rPr lang="en-GB" smtClean="0"/>
              <a:t>‹#›</a:t>
            </a:fld>
            <a:endParaRPr lang="en-GB"/>
          </a:p>
        </p:txBody>
      </p:sp>
    </p:spTree>
    <p:extLst>
      <p:ext uri="{BB962C8B-B14F-4D97-AF65-F5344CB8AC3E}">
        <p14:creationId xmlns:p14="http://schemas.microsoft.com/office/powerpoint/2010/main" val="1970821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E2B87A-AB4B-4C56-9B1A-A4291BF1C2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049A01-3B34-4CDF-B201-3A8C39F571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B763FA-A87C-48D8-8CE0-4580D952AA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A8DAA-62AE-4BF8-9CB5-53E4878EFBC0}" type="datetimeFigureOut">
              <a:rPr lang="en-GB" smtClean="0"/>
              <a:t>09/01/2020</a:t>
            </a:fld>
            <a:endParaRPr lang="en-GB"/>
          </a:p>
        </p:txBody>
      </p:sp>
      <p:sp>
        <p:nvSpPr>
          <p:cNvPr id="5" name="Footer Placeholder 4">
            <a:extLst>
              <a:ext uri="{FF2B5EF4-FFF2-40B4-BE49-F238E27FC236}">
                <a16:creationId xmlns:a16="http://schemas.microsoft.com/office/drawing/2014/main" id="{4B85F172-94E8-4374-925B-DF8ACF6306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F2486F1-6F0D-48F3-A823-79BFB00E0E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68DEF-252B-4C25-9C1A-3B9E8F388704}" type="slidenum">
              <a:rPr lang="en-GB" smtClean="0"/>
              <a:t>‹#›</a:t>
            </a:fld>
            <a:endParaRPr lang="en-GB"/>
          </a:p>
        </p:txBody>
      </p:sp>
    </p:spTree>
    <p:extLst>
      <p:ext uri="{BB962C8B-B14F-4D97-AF65-F5344CB8AC3E}">
        <p14:creationId xmlns:p14="http://schemas.microsoft.com/office/powerpoint/2010/main" val="3109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ur03.safelinks.protection.outlook.com/?url=https%3A%2F%2Finfo.undp.org%2Fgssu%2FSitePages%2FMedFAQ.aspx&amp;data=02%7C01%7Cthomas.gilmartin%40undp.org%7C86811feff4f24c173ca408d74d5ac6d3%7Cb3e5db5e2944483799f57488ace54319%7C0%7C0%7C637062924587375045&amp;sdata=EDip3JjZxk0SOVyrD0P66Ye5FJ5F%2BqERwS5k1fFdArs%3D&amp;reserved=0" TargetMode="External"/><Relationship Id="rId2" Type="http://schemas.openxmlformats.org/officeDocument/2006/relationships/hyperlink" Target="https://eur03.safelinks.protection.outlook.com/?url=https%3A%2F%2Finfo.undp.org%2Fgssu%2FSitePages%2FAtlas%2520Medical%2520Clearance.aspx&amp;data=02%7C01%7Cthomas.gilmartin%40undp.org%7C86811feff4f24c173ca408d74d5ac6d3%7Cb3e5db5e2944483799f57488ace54319%7C0%7C0%7C637062924587385040&amp;sdata=%2FkASawDPoTbtTIpkfC1Oehg2bpIeu20A41Vgpql3ODE%3D&amp;reserved=0" TargetMode="External"/><Relationship Id="rId1" Type="http://schemas.openxmlformats.org/officeDocument/2006/relationships/slideLayout" Target="../slideLayouts/slideLayout2.xml"/><Relationship Id="rId5" Type="http://schemas.openxmlformats.org/officeDocument/2006/relationships/hyperlink" Target="https://info.undp.org/gssu/SitePages/Atlas%20Medical%20Clearance.aspx" TargetMode="External"/><Relationship Id="rId4" Type="http://schemas.openxmlformats.org/officeDocument/2006/relationships/hyperlink" Target="https://eur03.safelinks.protection.outlook.com/?url=https%3A%2F%2Finfo.undp.org%2Fgssu%2FSitePages%2FAtlas%2520Index%2520No.aspx&amp;data=02%7C01%7Cthomas.gilmartin%40undp.org%7C86811feff4f24c173ca408d74d5ac6d3%7Cb3e5db5e2944483799f57488ace54319%7C0%7C0%7C637062924587375045&amp;sdata=CeNMMtMvQMjo%2FZCjveDgKnj69YkbcOp0i5DYcit9PWI%3D&amp;reserved=0"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medicalclearance@un.org" TargetMode="External"/><Relationship Id="rId2" Type="http://schemas.openxmlformats.org/officeDocument/2006/relationships/hyperlink" Target="http://sas.undp.org/documents/MS3.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D5E05-5B87-4381-861A-0CCCD7CE6D8B}"/>
              </a:ext>
            </a:extLst>
          </p:cNvPr>
          <p:cNvSpPr>
            <a:spLocks noGrp="1"/>
          </p:cNvSpPr>
          <p:nvPr>
            <p:ph type="ctrTitle"/>
          </p:nvPr>
        </p:nvSpPr>
        <p:spPr/>
        <p:txBody>
          <a:bodyPr/>
          <a:lstStyle/>
          <a:p>
            <a:r>
              <a:rPr lang="en-GB" dirty="0"/>
              <a:t>Medical Clearance Request in Atlas</a:t>
            </a:r>
          </a:p>
        </p:txBody>
      </p:sp>
      <p:sp>
        <p:nvSpPr>
          <p:cNvPr id="3" name="Subtitle 2">
            <a:extLst>
              <a:ext uri="{FF2B5EF4-FFF2-40B4-BE49-F238E27FC236}">
                <a16:creationId xmlns:a16="http://schemas.microsoft.com/office/drawing/2014/main" id="{1115CEA3-60FA-4B7E-B541-1CF83C6C2982}"/>
              </a:ext>
            </a:extLst>
          </p:cNvPr>
          <p:cNvSpPr>
            <a:spLocks noGrp="1"/>
          </p:cNvSpPr>
          <p:nvPr>
            <p:ph type="subTitle" idx="1"/>
          </p:nvPr>
        </p:nvSpPr>
        <p:spPr/>
        <p:txBody>
          <a:bodyPr/>
          <a:lstStyle/>
          <a:p>
            <a:r>
              <a:rPr lang="en-GB" dirty="0"/>
              <a:t>An interface to UN Medical Services Unit’s </a:t>
            </a:r>
            <a:r>
              <a:rPr lang="en-GB" dirty="0" err="1"/>
              <a:t>EarthMed</a:t>
            </a:r>
            <a:r>
              <a:rPr lang="en-GB" dirty="0"/>
              <a:t> system</a:t>
            </a:r>
          </a:p>
        </p:txBody>
      </p:sp>
    </p:spTree>
    <p:extLst>
      <p:ext uri="{BB962C8B-B14F-4D97-AF65-F5344CB8AC3E}">
        <p14:creationId xmlns:p14="http://schemas.microsoft.com/office/powerpoint/2010/main" val="4055662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DA0328A-D617-4D35-AEE1-7D8F78839E44}"/>
              </a:ext>
            </a:extLst>
          </p:cNvPr>
          <p:cNvSpPr txBox="1">
            <a:spLocks/>
          </p:cNvSpPr>
          <p:nvPr/>
        </p:nvSpPr>
        <p:spPr>
          <a:xfrm>
            <a:off x="838200" y="365126"/>
            <a:ext cx="10515600" cy="74222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Amending a Medical Clearance Request</a:t>
            </a:r>
          </a:p>
        </p:txBody>
      </p:sp>
      <p:sp>
        <p:nvSpPr>
          <p:cNvPr id="2" name="Rectangle 1">
            <a:extLst>
              <a:ext uri="{FF2B5EF4-FFF2-40B4-BE49-F238E27FC236}">
                <a16:creationId xmlns:a16="http://schemas.microsoft.com/office/drawing/2014/main" id="{ACA973DB-8026-4F13-B3B5-EB579AEC509E}"/>
              </a:ext>
            </a:extLst>
          </p:cNvPr>
          <p:cNvSpPr/>
          <p:nvPr/>
        </p:nvSpPr>
        <p:spPr>
          <a:xfrm>
            <a:off x="779477" y="1107348"/>
            <a:ext cx="10864442" cy="2092881"/>
          </a:xfrm>
          <a:prstGeom prst="rect">
            <a:avLst/>
          </a:prstGeom>
        </p:spPr>
        <p:txBody>
          <a:bodyPr wrap="square">
            <a:spAutoFit/>
          </a:bodyPr>
          <a:lstStyle/>
          <a:p>
            <a:r>
              <a:rPr lang="en-GB" sz="1600" dirty="0"/>
              <a:t>If you want to amend a medical clearance request (e.g. change duty station location or you forgot to insert Title), then you will need to add a new row to amend the data and submit again.  You cannot amend the existing request, it is locked. </a:t>
            </a:r>
          </a:p>
          <a:p>
            <a:endParaRPr lang="en-GB" sz="1600" dirty="0"/>
          </a:p>
          <a:p>
            <a:r>
              <a:rPr lang="en-GB" sz="1600" dirty="0"/>
              <a:t>When amending a medical clearance request, then </a:t>
            </a:r>
            <a:r>
              <a:rPr lang="en-GB" sz="1600" b="1" u="sng" dirty="0"/>
              <a:t>do not cancel the previous request.</a:t>
            </a:r>
            <a:r>
              <a:rPr lang="en-GB" sz="1600" dirty="0"/>
              <a:t> Instead click the + sign to create a new row. The Reference Number will stay the same, but the sequence number will increase from 1 to 2. </a:t>
            </a:r>
            <a:br>
              <a:rPr lang="en-GB" sz="1600" dirty="0"/>
            </a:br>
            <a:r>
              <a:rPr lang="en-GB" sz="1600" dirty="0"/>
              <a:t>You only cancel if the medical clearance request should be cancelled all together; e.g. the candidate has decides not to take the assignment. </a:t>
            </a:r>
            <a:br>
              <a:rPr lang="en-GB" dirty="0"/>
            </a:br>
            <a:endParaRPr lang="en-GB" dirty="0">
              <a:effectLst/>
            </a:endParaRPr>
          </a:p>
        </p:txBody>
      </p:sp>
      <p:pic>
        <p:nvPicPr>
          <p:cNvPr id="7" name="Picture 6">
            <a:extLst>
              <a:ext uri="{FF2B5EF4-FFF2-40B4-BE49-F238E27FC236}">
                <a16:creationId xmlns:a16="http://schemas.microsoft.com/office/drawing/2014/main" id="{9F0FB1B9-E1CA-412F-8A3C-1F6D0FD78266}"/>
              </a:ext>
            </a:extLst>
          </p:cNvPr>
          <p:cNvPicPr>
            <a:picLocks noChangeAspect="1"/>
          </p:cNvPicPr>
          <p:nvPr/>
        </p:nvPicPr>
        <p:blipFill>
          <a:blip r:embed="rId2"/>
          <a:stretch>
            <a:fillRect/>
          </a:stretch>
        </p:blipFill>
        <p:spPr>
          <a:xfrm>
            <a:off x="371669" y="2965515"/>
            <a:ext cx="5419725" cy="3352800"/>
          </a:xfrm>
          <a:prstGeom prst="rect">
            <a:avLst/>
          </a:prstGeom>
          <a:ln>
            <a:solidFill>
              <a:schemeClr val="accent1"/>
            </a:solidFill>
          </a:ln>
        </p:spPr>
      </p:pic>
      <p:pic>
        <p:nvPicPr>
          <p:cNvPr id="8" name="Picture 7">
            <a:extLst>
              <a:ext uri="{FF2B5EF4-FFF2-40B4-BE49-F238E27FC236}">
                <a16:creationId xmlns:a16="http://schemas.microsoft.com/office/drawing/2014/main" id="{E98D41C2-24DF-4BA3-B6B4-772F178CC7A5}"/>
              </a:ext>
            </a:extLst>
          </p:cNvPr>
          <p:cNvPicPr>
            <a:picLocks noChangeAspect="1"/>
          </p:cNvPicPr>
          <p:nvPr/>
        </p:nvPicPr>
        <p:blipFill>
          <a:blip r:embed="rId3"/>
          <a:stretch>
            <a:fillRect/>
          </a:stretch>
        </p:blipFill>
        <p:spPr>
          <a:xfrm>
            <a:off x="6111178" y="2965515"/>
            <a:ext cx="5419725" cy="3352800"/>
          </a:xfrm>
          <a:prstGeom prst="rect">
            <a:avLst/>
          </a:prstGeom>
          <a:ln>
            <a:solidFill>
              <a:schemeClr val="accent1"/>
            </a:solidFill>
          </a:ln>
        </p:spPr>
      </p:pic>
    </p:spTree>
    <p:extLst>
      <p:ext uri="{BB962C8B-B14F-4D97-AF65-F5344CB8AC3E}">
        <p14:creationId xmlns:p14="http://schemas.microsoft.com/office/powerpoint/2010/main" val="1972078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B907-3126-476E-A870-EA717F4C3F64}"/>
              </a:ext>
            </a:extLst>
          </p:cNvPr>
          <p:cNvSpPr>
            <a:spLocks noGrp="1"/>
          </p:cNvSpPr>
          <p:nvPr>
            <p:ph type="title"/>
          </p:nvPr>
        </p:nvSpPr>
        <p:spPr/>
        <p:txBody>
          <a:bodyPr/>
          <a:lstStyle/>
          <a:p>
            <a:r>
              <a:rPr lang="en-GB" dirty="0"/>
              <a:t>Next version</a:t>
            </a:r>
          </a:p>
        </p:txBody>
      </p:sp>
      <p:sp>
        <p:nvSpPr>
          <p:cNvPr id="4" name="Content Placeholder 2">
            <a:extLst>
              <a:ext uri="{FF2B5EF4-FFF2-40B4-BE49-F238E27FC236}">
                <a16:creationId xmlns:a16="http://schemas.microsoft.com/office/drawing/2014/main" id="{73A19445-1D26-4E6C-A3C2-831EB1544C25}"/>
              </a:ext>
            </a:extLst>
          </p:cNvPr>
          <p:cNvSpPr txBox="1">
            <a:spLocks/>
          </p:cNvSpPr>
          <p:nvPr/>
        </p:nvSpPr>
        <p:spPr>
          <a:xfrm>
            <a:off x="411062" y="1305661"/>
            <a:ext cx="10942738" cy="529108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New Status's</a:t>
            </a:r>
          </a:p>
          <a:p>
            <a:pPr lvl="1"/>
            <a:r>
              <a:rPr lang="en-GB" dirty="0"/>
              <a:t>When clearance take longer than 7 days, it is often because of MSD requested additional information from SM (status: Info Requested) or requesting SM to take a full medical exam (status: Exam Needed). HRA will be informed via email, both indicating the clearance may take longer. </a:t>
            </a:r>
          </a:p>
          <a:p>
            <a:endParaRPr lang="en-GB" dirty="0"/>
          </a:p>
          <a:p>
            <a:endParaRPr lang="en-GB" dirty="0"/>
          </a:p>
          <a:p>
            <a:endParaRPr lang="en-GB" dirty="0"/>
          </a:p>
          <a:p>
            <a:endParaRPr lang="en-GB" dirty="0"/>
          </a:p>
          <a:p>
            <a:r>
              <a:rPr lang="en-GB" dirty="0"/>
              <a:t>Certification of extended sick leave (expected 2020)</a:t>
            </a:r>
          </a:p>
          <a:p>
            <a:pPr lvl="1"/>
            <a:r>
              <a:rPr lang="en-GB" dirty="0"/>
              <a:t>Sick leave data will transfer to UN MSDs </a:t>
            </a:r>
            <a:r>
              <a:rPr lang="en-GB" dirty="0" err="1"/>
              <a:t>EarthMed</a:t>
            </a:r>
            <a:endParaRPr lang="en-GB" dirty="0"/>
          </a:p>
          <a:p>
            <a:pPr lvl="1"/>
            <a:r>
              <a:rPr lang="en-GB" dirty="0"/>
              <a:t>Data will be utilized by MSD medical practitioners to facilitate the clearance of periods of 20 days or more in a 12 month’s period. </a:t>
            </a:r>
          </a:p>
          <a:p>
            <a:pPr marL="0" indent="0">
              <a:buNone/>
            </a:pPr>
            <a:endParaRPr lang="en-GB" dirty="0"/>
          </a:p>
        </p:txBody>
      </p:sp>
      <p:pic>
        <p:nvPicPr>
          <p:cNvPr id="5" name="Picture 4">
            <a:extLst>
              <a:ext uri="{FF2B5EF4-FFF2-40B4-BE49-F238E27FC236}">
                <a16:creationId xmlns:a16="http://schemas.microsoft.com/office/drawing/2014/main" id="{251A43E3-4239-4007-BB90-0320FDC76443}"/>
              </a:ext>
            </a:extLst>
          </p:cNvPr>
          <p:cNvPicPr>
            <a:picLocks noChangeAspect="1"/>
          </p:cNvPicPr>
          <p:nvPr/>
        </p:nvPicPr>
        <p:blipFill>
          <a:blip r:embed="rId2"/>
          <a:stretch>
            <a:fillRect/>
          </a:stretch>
        </p:blipFill>
        <p:spPr>
          <a:xfrm>
            <a:off x="7117814" y="2938016"/>
            <a:ext cx="3441086" cy="1733479"/>
          </a:xfrm>
          <a:prstGeom prst="rect">
            <a:avLst/>
          </a:prstGeom>
          <a:ln>
            <a:solidFill>
              <a:schemeClr val="accent1"/>
            </a:solidFill>
          </a:ln>
        </p:spPr>
      </p:pic>
    </p:spTree>
    <p:extLst>
      <p:ext uri="{BB962C8B-B14F-4D97-AF65-F5344CB8AC3E}">
        <p14:creationId xmlns:p14="http://schemas.microsoft.com/office/powerpoint/2010/main" val="1453522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A87F2-7E63-446F-887F-E713C448310F}"/>
              </a:ext>
            </a:extLst>
          </p:cNvPr>
          <p:cNvSpPr>
            <a:spLocks noGrp="1"/>
          </p:cNvSpPr>
          <p:nvPr>
            <p:ph type="title"/>
          </p:nvPr>
        </p:nvSpPr>
        <p:spPr>
          <a:xfrm>
            <a:off x="3833069" y="2103437"/>
            <a:ext cx="3993859" cy="1325563"/>
          </a:xfrm>
        </p:spPr>
        <p:txBody>
          <a:bodyPr>
            <a:normAutofit/>
          </a:bodyPr>
          <a:lstStyle/>
          <a:p>
            <a:pPr algn="ctr"/>
            <a:r>
              <a:rPr lang="en-GB" sz="8800" b="1" dirty="0">
                <a:solidFill>
                  <a:srgbClr val="0070C0"/>
                </a:solidFill>
              </a:rPr>
              <a:t>Q&amp;A</a:t>
            </a:r>
          </a:p>
        </p:txBody>
      </p:sp>
      <p:sp>
        <p:nvSpPr>
          <p:cNvPr id="4" name="Rectangle 3">
            <a:extLst>
              <a:ext uri="{FF2B5EF4-FFF2-40B4-BE49-F238E27FC236}">
                <a16:creationId xmlns:a16="http://schemas.microsoft.com/office/drawing/2014/main" id="{326C444F-F68B-4091-B003-FB1BB4B08DDD}"/>
              </a:ext>
            </a:extLst>
          </p:cNvPr>
          <p:cNvSpPr/>
          <p:nvPr/>
        </p:nvSpPr>
        <p:spPr>
          <a:xfrm>
            <a:off x="271244" y="4992873"/>
            <a:ext cx="9518708" cy="1754326"/>
          </a:xfrm>
          <a:prstGeom prst="rect">
            <a:avLst/>
          </a:prstGeom>
        </p:spPr>
        <p:txBody>
          <a:bodyPr wrap="square">
            <a:spAutoFit/>
          </a:bodyPr>
          <a:lstStyle/>
          <a:p>
            <a:pPr>
              <a:spcAft>
                <a:spcPts val="0"/>
              </a:spcAft>
            </a:pPr>
            <a:r>
              <a:rPr lang="en-GB" b="1" dirty="0">
                <a:latin typeface="Calibri" panose="020F0502020204030204" pitchFamily="34" charset="0"/>
                <a:ea typeface="Calibri" panose="020F0502020204030204" pitchFamily="34" charset="0"/>
              </a:rPr>
              <a:t>FAQ pages for HR staff:  </a:t>
            </a:r>
            <a:endParaRPr lang="en-GB" dirty="0">
              <a:latin typeface="Calibri" panose="020F0502020204030204" pitchFamily="34" charset="0"/>
              <a:ea typeface="Calibri" panose="020F0502020204030204" pitchFamily="34" charset="0"/>
            </a:endParaRPr>
          </a:p>
          <a:p>
            <a:pPr marL="342900" lvl="0" indent="-342900">
              <a:spcAft>
                <a:spcPts val="0"/>
              </a:spcAft>
              <a:buFont typeface="Symbol" panose="05050102010706020507" pitchFamily="18" charset="2"/>
              <a:buChar char=""/>
            </a:pPr>
            <a:r>
              <a:rPr lang="en-GB" u="sng" dirty="0">
                <a:solidFill>
                  <a:srgbClr val="0563C1"/>
                </a:solidFill>
                <a:latin typeface="Calibri" panose="020F0502020204030204" pitchFamily="34" charset="0"/>
                <a:ea typeface="Calibri" panose="020F0502020204030204" pitchFamily="34" charset="0"/>
                <a:hlinkClick r:id="rId2"/>
              </a:rPr>
              <a:t>FAQ on how to create a medical clearance request in Atlas</a:t>
            </a:r>
            <a:endParaRPr lang="en-GB" dirty="0">
              <a:latin typeface="Calibri" panose="020F0502020204030204" pitchFamily="34" charset="0"/>
              <a:ea typeface="Calibri" panose="020F0502020204030204" pitchFamily="34" charset="0"/>
            </a:endParaRPr>
          </a:p>
          <a:p>
            <a:pPr marL="342900" lvl="0" indent="-342900">
              <a:spcAft>
                <a:spcPts val="0"/>
              </a:spcAft>
              <a:buFont typeface="Symbol" panose="05050102010706020507" pitchFamily="18" charset="2"/>
              <a:buChar char=""/>
            </a:pPr>
            <a:r>
              <a:rPr lang="en-GB" u="sng" dirty="0">
                <a:solidFill>
                  <a:srgbClr val="0563C1"/>
                </a:solidFill>
                <a:latin typeface="Calibri" panose="020F0502020204030204" pitchFamily="34" charset="0"/>
                <a:ea typeface="Calibri" panose="020F0502020204030204" pitchFamily="34" charset="0"/>
                <a:hlinkClick r:id="rId3"/>
              </a:rPr>
              <a:t>FAQ on medical clearance</a:t>
            </a:r>
            <a:r>
              <a:rPr lang="en-GB" dirty="0">
                <a:latin typeface="Calibri" panose="020F0502020204030204" pitchFamily="34" charset="0"/>
                <a:ea typeface="Calibri" panose="020F0502020204030204" pitchFamily="34" charset="0"/>
              </a:rPr>
              <a:t> </a:t>
            </a:r>
          </a:p>
          <a:p>
            <a:pPr marL="342900" lvl="0" indent="-342900">
              <a:spcAft>
                <a:spcPts val="0"/>
              </a:spcAft>
              <a:buFont typeface="Symbol" panose="05050102010706020507" pitchFamily="18" charset="2"/>
              <a:buChar char=""/>
            </a:pPr>
            <a:r>
              <a:rPr lang="en-GB" u="sng" dirty="0">
                <a:solidFill>
                  <a:srgbClr val="0563C1"/>
                </a:solidFill>
                <a:latin typeface="Calibri" panose="020F0502020204030204" pitchFamily="34" charset="0"/>
                <a:ea typeface="Calibri" panose="020F0502020204030204" pitchFamily="34" charset="0"/>
                <a:hlinkClick r:id="rId4"/>
              </a:rPr>
              <a:t>FAQ on how to create/update Index Number in Atlas</a:t>
            </a:r>
            <a:r>
              <a:rPr lang="en-GB" dirty="0">
                <a:latin typeface="Calibri" panose="020F0502020204030204" pitchFamily="34" charset="0"/>
                <a:ea typeface="Calibri" panose="020F0502020204030204" pitchFamily="34" charset="0"/>
              </a:rPr>
              <a:t> </a:t>
            </a:r>
          </a:p>
          <a:p>
            <a:pPr>
              <a:spcAft>
                <a:spcPts val="0"/>
              </a:spcAft>
            </a:pPr>
            <a:r>
              <a:rPr lang="en-GB" dirty="0">
                <a:latin typeface="Calibri" panose="020F0502020204030204" pitchFamily="34" charset="0"/>
                <a:ea typeface="Calibri" panose="020F0502020204030204" pitchFamily="34" charset="0"/>
              </a:rPr>
              <a:t> </a:t>
            </a:r>
          </a:p>
          <a:p>
            <a:pPr>
              <a:spcAft>
                <a:spcPts val="0"/>
              </a:spcAft>
            </a:pPr>
            <a:r>
              <a:rPr lang="en-GB" dirty="0">
                <a:latin typeface="Calibri" panose="020F0502020204030204" pitchFamily="34" charset="0"/>
                <a:ea typeface="Calibri" panose="020F0502020204030204" pitchFamily="34" charset="0"/>
              </a:rPr>
              <a:t>If you have additional questions or feedback, please click the link to the </a:t>
            </a:r>
            <a:r>
              <a:rPr lang="en-GB" u="sng" dirty="0">
                <a:solidFill>
                  <a:srgbClr val="0563C1"/>
                </a:solidFill>
                <a:latin typeface="Calibri" panose="020F0502020204030204" pitchFamily="34" charset="0"/>
                <a:ea typeface="Calibri" panose="020F0502020204030204" pitchFamily="34" charset="0"/>
                <a:hlinkClick r:id="rId5"/>
              </a:rPr>
              <a:t>contact page</a:t>
            </a:r>
            <a:r>
              <a:rPr lang="en-GB" dirty="0">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3177769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F9AB0C2-DE39-4E84-92D7-ACE3A3BF55EE}"/>
              </a:ext>
            </a:extLst>
          </p:cNvPr>
          <p:cNvPicPr>
            <a:picLocks noChangeAspect="1"/>
          </p:cNvPicPr>
          <p:nvPr/>
        </p:nvPicPr>
        <p:blipFill>
          <a:blip r:embed="rId2"/>
          <a:stretch>
            <a:fillRect/>
          </a:stretch>
        </p:blipFill>
        <p:spPr>
          <a:xfrm>
            <a:off x="838200" y="1895475"/>
            <a:ext cx="5140903" cy="4493293"/>
          </a:xfrm>
          <a:prstGeom prst="rect">
            <a:avLst/>
          </a:prstGeom>
          <a:ln>
            <a:solidFill>
              <a:schemeClr val="accent1"/>
            </a:solidFill>
          </a:ln>
        </p:spPr>
      </p:pic>
      <p:sp>
        <p:nvSpPr>
          <p:cNvPr id="4" name="Title 1">
            <a:extLst>
              <a:ext uri="{FF2B5EF4-FFF2-40B4-BE49-F238E27FC236}">
                <a16:creationId xmlns:a16="http://schemas.microsoft.com/office/drawing/2014/main" id="{1DFD0C4B-31E0-449A-9EB9-AAE2894EB983}"/>
              </a:ext>
            </a:extLst>
          </p:cNvPr>
          <p:cNvSpPr>
            <a:spLocks noGrp="1"/>
          </p:cNvSpPr>
          <p:nvPr>
            <p:ph type="title"/>
          </p:nvPr>
        </p:nvSpPr>
        <p:spPr>
          <a:xfrm>
            <a:off x="838200" y="365126"/>
            <a:ext cx="10515600" cy="742222"/>
          </a:xfrm>
        </p:spPr>
        <p:txBody>
          <a:bodyPr/>
          <a:lstStyle/>
          <a:p>
            <a:r>
              <a:rPr lang="en-GB" dirty="0"/>
              <a:t>The Medical Clearance Request page</a:t>
            </a:r>
          </a:p>
        </p:txBody>
      </p:sp>
      <p:sp>
        <p:nvSpPr>
          <p:cNvPr id="6" name="Callout: Bent Line 5">
            <a:extLst>
              <a:ext uri="{FF2B5EF4-FFF2-40B4-BE49-F238E27FC236}">
                <a16:creationId xmlns:a16="http://schemas.microsoft.com/office/drawing/2014/main" id="{C0343B5B-2F12-4BD8-A4EC-346FCE64EE7B}"/>
              </a:ext>
            </a:extLst>
          </p:cNvPr>
          <p:cNvSpPr/>
          <p:nvPr/>
        </p:nvSpPr>
        <p:spPr>
          <a:xfrm>
            <a:off x="7114834" y="1240332"/>
            <a:ext cx="4860608" cy="3918898"/>
          </a:xfrm>
          <a:prstGeom prst="borderCallout2">
            <a:avLst>
              <a:gd name="adj1" fmla="val 18750"/>
              <a:gd name="adj2" fmla="val -8333"/>
              <a:gd name="adj3" fmla="val 18750"/>
              <a:gd name="adj4" fmla="val -16667"/>
              <a:gd name="adj5" fmla="val 114576"/>
              <a:gd name="adj6" fmla="val -417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A Medical Clearance Request interface has been </a:t>
            </a:r>
            <a:r>
              <a:rPr lang="en-GB" dirty="0" err="1"/>
              <a:t>developped</a:t>
            </a:r>
            <a:r>
              <a:rPr lang="en-GB" dirty="0"/>
              <a:t> in Atlas. </a:t>
            </a:r>
          </a:p>
          <a:p>
            <a:r>
              <a:rPr lang="en-GB" dirty="0"/>
              <a:t>The Atlas interface is connected to UN Medical Service’s </a:t>
            </a:r>
            <a:r>
              <a:rPr lang="en-GB" dirty="0" err="1"/>
              <a:t>EarthMed</a:t>
            </a:r>
            <a:r>
              <a:rPr lang="en-GB" dirty="0"/>
              <a:t> module. Once the medical clearance request is entered in Atlas, the request will move into </a:t>
            </a:r>
            <a:r>
              <a:rPr lang="en-GB" dirty="0" err="1"/>
              <a:t>EarthMed</a:t>
            </a:r>
            <a:r>
              <a:rPr lang="en-GB" dirty="0"/>
              <a:t> and be processed. Once there is a change in status (e.g. Approved), the data will move back to Atlas and the HR requestor will receive an email with the status change. </a:t>
            </a:r>
          </a:p>
          <a:p>
            <a:r>
              <a:rPr lang="en-GB" dirty="0"/>
              <a:t>By streamlining this process in cooperation with UN Medical Services, it will allow for optimized utilization of resources within Medical Services, and an improved turn-around time for medical clearances. </a:t>
            </a:r>
          </a:p>
        </p:txBody>
      </p:sp>
    </p:spTree>
    <p:extLst>
      <p:ext uri="{BB962C8B-B14F-4D97-AF65-F5344CB8AC3E}">
        <p14:creationId xmlns:p14="http://schemas.microsoft.com/office/powerpoint/2010/main" val="2478965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C48FD39-50E8-4E91-AB3F-1A06AC1CC1B2}"/>
              </a:ext>
            </a:extLst>
          </p:cNvPr>
          <p:cNvPicPr>
            <a:picLocks noChangeAspect="1"/>
          </p:cNvPicPr>
          <p:nvPr/>
        </p:nvPicPr>
        <p:blipFill>
          <a:blip r:embed="rId2"/>
          <a:stretch>
            <a:fillRect/>
          </a:stretch>
        </p:blipFill>
        <p:spPr>
          <a:xfrm>
            <a:off x="912844" y="1928229"/>
            <a:ext cx="4259392" cy="1779941"/>
          </a:xfrm>
          <a:prstGeom prst="rect">
            <a:avLst/>
          </a:prstGeom>
          <a:solidFill>
            <a:schemeClr val="bg1"/>
          </a:solidFill>
          <a:ln>
            <a:solidFill>
              <a:schemeClr val="accent1"/>
            </a:solidFill>
          </a:ln>
        </p:spPr>
      </p:pic>
      <p:pic>
        <p:nvPicPr>
          <p:cNvPr id="5" name="Picture 4">
            <a:extLst>
              <a:ext uri="{FF2B5EF4-FFF2-40B4-BE49-F238E27FC236}">
                <a16:creationId xmlns:a16="http://schemas.microsoft.com/office/drawing/2014/main" id="{D59D0BA4-AF7F-4584-9FF9-4CD6D82C69A8}"/>
              </a:ext>
            </a:extLst>
          </p:cNvPr>
          <p:cNvPicPr>
            <a:picLocks noChangeAspect="1"/>
          </p:cNvPicPr>
          <p:nvPr/>
        </p:nvPicPr>
        <p:blipFill>
          <a:blip r:embed="rId3"/>
          <a:stretch>
            <a:fillRect/>
          </a:stretch>
        </p:blipFill>
        <p:spPr>
          <a:xfrm>
            <a:off x="832987" y="3945711"/>
            <a:ext cx="4339249" cy="2719917"/>
          </a:xfrm>
          <a:prstGeom prst="rect">
            <a:avLst/>
          </a:prstGeom>
          <a:noFill/>
          <a:ln>
            <a:solidFill>
              <a:schemeClr val="accent1"/>
            </a:solidFill>
          </a:ln>
        </p:spPr>
      </p:pic>
      <p:sp>
        <p:nvSpPr>
          <p:cNvPr id="6" name="Callout: Bent Line 5">
            <a:extLst>
              <a:ext uri="{FF2B5EF4-FFF2-40B4-BE49-F238E27FC236}">
                <a16:creationId xmlns:a16="http://schemas.microsoft.com/office/drawing/2014/main" id="{F84B1FCC-6C3D-4977-BD5C-1A9E9FE55D6A}"/>
              </a:ext>
            </a:extLst>
          </p:cNvPr>
          <p:cNvSpPr/>
          <p:nvPr/>
        </p:nvSpPr>
        <p:spPr>
          <a:xfrm>
            <a:off x="6418548" y="1928229"/>
            <a:ext cx="4860608" cy="1653870"/>
          </a:xfrm>
          <a:prstGeom prst="borderCallout2">
            <a:avLst>
              <a:gd name="adj1" fmla="val 18750"/>
              <a:gd name="adj2" fmla="val -8333"/>
              <a:gd name="adj3" fmla="val 18750"/>
              <a:gd name="adj4" fmla="val -16667"/>
              <a:gd name="adj5" fmla="val 43292"/>
              <a:gd name="adj6" fmla="val -727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Click ‘Add a new Value’ if you want to make a new medical clearance request; for example for Reassignment of Initial Appointment (pre-employment). </a:t>
            </a:r>
          </a:p>
          <a:p>
            <a:pPr algn="ctr"/>
            <a:r>
              <a:rPr lang="en-GB" dirty="0"/>
              <a:t>Enter Employee ID and Clearance Type</a:t>
            </a:r>
          </a:p>
        </p:txBody>
      </p:sp>
      <p:sp>
        <p:nvSpPr>
          <p:cNvPr id="7" name="Callout: Bent Line 6">
            <a:extLst>
              <a:ext uri="{FF2B5EF4-FFF2-40B4-BE49-F238E27FC236}">
                <a16:creationId xmlns:a16="http://schemas.microsoft.com/office/drawing/2014/main" id="{9BFDA47D-6733-426F-8F1D-8C6EBC200769}"/>
              </a:ext>
            </a:extLst>
          </p:cNvPr>
          <p:cNvSpPr/>
          <p:nvPr/>
        </p:nvSpPr>
        <p:spPr>
          <a:xfrm>
            <a:off x="6418548" y="4144320"/>
            <a:ext cx="4860608" cy="1870585"/>
          </a:xfrm>
          <a:prstGeom prst="borderCallout2">
            <a:avLst>
              <a:gd name="adj1" fmla="val 18750"/>
              <a:gd name="adj2" fmla="val -8333"/>
              <a:gd name="adj3" fmla="val 18750"/>
              <a:gd name="adj4" fmla="val -16667"/>
              <a:gd name="adj5" fmla="val 28663"/>
              <a:gd name="adj6" fmla="val -934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Click '</a:t>
            </a:r>
            <a:r>
              <a:rPr lang="en-GB" b="1" dirty="0"/>
              <a:t>Find an Existing Value'</a:t>
            </a:r>
            <a:r>
              <a:rPr lang="en-GB" dirty="0"/>
              <a:t> if you already created a medical clearance request and you want to view or check the status of the request. Or to check whether a medical clearance request has been entered. </a:t>
            </a:r>
          </a:p>
          <a:p>
            <a:pPr algn="ctr"/>
            <a:r>
              <a:rPr lang="en-GB" dirty="0"/>
              <a:t>Enter Employee ID and Clearance Type</a:t>
            </a:r>
          </a:p>
        </p:txBody>
      </p:sp>
      <p:sp>
        <p:nvSpPr>
          <p:cNvPr id="8" name="Title 1">
            <a:extLst>
              <a:ext uri="{FF2B5EF4-FFF2-40B4-BE49-F238E27FC236}">
                <a16:creationId xmlns:a16="http://schemas.microsoft.com/office/drawing/2014/main" id="{E9291D93-B16E-477D-ACE6-99403ECEAB76}"/>
              </a:ext>
            </a:extLst>
          </p:cNvPr>
          <p:cNvSpPr>
            <a:spLocks noGrp="1"/>
          </p:cNvSpPr>
          <p:nvPr>
            <p:ph type="title"/>
          </p:nvPr>
        </p:nvSpPr>
        <p:spPr>
          <a:xfrm>
            <a:off x="838200" y="365126"/>
            <a:ext cx="10515600" cy="742222"/>
          </a:xfrm>
        </p:spPr>
        <p:txBody>
          <a:bodyPr/>
          <a:lstStyle/>
          <a:p>
            <a:r>
              <a:rPr lang="en-GB" dirty="0"/>
              <a:t>The Medical Clearance Request page</a:t>
            </a:r>
          </a:p>
        </p:txBody>
      </p:sp>
    </p:spTree>
    <p:extLst>
      <p:ext uri="{BB962C8B-B14F-4D97-AF65-F5344CB8AC3E}">
        <p14:creationId xmlns:p14="http://schemas.microsoft.com/office/powerpoint/2010/main" val="1090089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E7FDC-EE95-49C6-883C-370979E99549}"/>
              </a:ext>
            </a:extLst>
          </p:cNvPr>
          <p:cNvSpPr>
            <a:spLocks noGrp="1"/>
          </p:cNvSpPr>
          <p:nvPr>
            <p:ph type="title"/>
          </p:nvPr>
        </p:nvSpPr>
        <p:spPr>
          <a:xfrm>
            <a:off x="838200" y="365126"/>
            <a:ext cx="10515600" cy="742222"/>
          </a:xfrm>
        </p:spPr>
        <p:txBody>
          <a:bodyPr/>
          <a:lstStyle/>
          <a:p>
            <a:r>
              <a:rPr lang="en-GB" dirty="0"/>
              <a:t>The Medical Clearance Request page</a:t>
            </a:r>
          </a:p>
        </p:txBody>
      </p:sp>
      <p:pic>
        <p:nvPicPr>
          <p:cNvPr id="5" name="Picture 4">
            <a:extLst>
              <a:ext uri="{FF2B5EF4-FFF2-40B4-BE49-F238E27FC236}">
                <a16:creationId xmlns:a16="http://schemas.microsoft.com/office/drawing/2014/main" id="{E448345E-24FF-49AD-9F77-A250B51331FC}"/>
              </a:ext>
            </a:extLst>
          </p:cNvPr>
          <p:cNvPicPr>
            <a:picLocks noChangeAspect="1"/>
          </p:cNvPicPr>
          <p:nvPr/>
        </p:nvPicPr>
        <p:blipFill>
          <a:blip r:embed="rId2"/>
          <a:stretch>
            <a:fillRect/>
          </a:stretch>
        </p:blipFill>
        <p:spPr>
          <a:xfrm>
            <a:off x="838200" y="1690688"/>
            <a:ext cx="6243910" cy="5009239"/>
          </a:xfrm>
          <a:prstGeom prst="rect">
            <a:avLst/>
          </a:prstGeom>
        </p:spPr>
      </p:pic>
      <p:sp>
        <p:nvSpPr>
          <p:cNvPr id="8" name="Callout: Bent Line 7">
            <a:extLst>
              <a:ext uri="{FF2B5EF4-FFF2-40B4-BE49-F238E27FC236}">
                <a16:creationId xmlns:a16="http://schemas.microsoft.com/office/drawing/2014/main" id="{9562CA2C-2005-4649-A66E-FFDAA65DA29C}"/>
              </a:ext>
            </a:extLst>
          </p:cNvPr>
          <p:cNvSpPr/>
          <p:nvPr/>
        </p:nvSpPr>
        <p:spPr>
          <a:xfrm>
            <a:off x="7274225" y="3076287"/>
            <a:ext cx="4713642" cy="1999052"/>
          </a:xfrm>
          <a:prstGeom prst="borderCallout2">
            <a:avLst>
              <a:gd name="adj1" fmla="val 18750"/>
              <a:gd name="adj2" fmla="val -8333"/>
              <a:gd name="adj3" fmla="val 18750"/>
              <a:gd name="adj4" fmla="val -16667"/>
              <a:gd name="adj5" fmla="val 21856"/>
              <a:gd name="adj6" fmla="val -221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The system will automatically default many of the fields. </a:t>
            </a:r>
            <a:r>
              <a:rPr lang="en-GB" dirty="0"/>
              <a:t>If it is a medical clearance request for reassignment, most of the fields will appear automatically as the staff member is already in the system. For new staff there will be fewer fields defaulting automatically. </a:t>
            </a:r>
          </a:p>
        </p:txBody>
      </p:sp>
      <p:sp>
        <p:nvSpPr>
          <p:cNvPr id="6" name="Callout: Bent Line 5">
            <a:extLst>
              <a:ext uri="{FF2B5EF4-FFF2-40B4-BE49-F238E27FC236}">
                <a16:creationId xmlns:a16="http://schemas.microsoft.com/office/drawing/2014/main" id="{061B2C98-099C-4A40-AC33-648B3B48E124}"/>
              </a:ext>
            </a:extLst>
          </p:cNvPr>
          <p:cNvSpPr/>
          <p:nvPr/>
        </p:nvSpPr>
        <p:spPr>
          <a:xfrm>
            <a:off x="7274225" y="5201173"/>
            <a:ext cx="4713642" cy="1426130"/>
          </a:xfrm>
          <a:prstGeom prst="borderCallout2">
            <a:avLst>
              <a:gd name="adj1" fmla="val 18750"/>
              <a:gd name="adj2" fmla="val -8333"/>
              <a:gd name="adj3" fmla="val 18750"/>
              <a:gd name="adj4" fmla="val -16667"/>
              <a:gd name="adj5" fmla="val -2173"/>
              <a:gd name="adj6" fmla="val -811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comment field is an</a:t>
            </a:r>
            <a:r>
              <a:rPr lang="en-GB" b="1" dirty="0"/>
              <a:t> internal comment field</a:t>
            </a:r>
            <a:r>
              <a:rPr lang="en-GB" dirty="0"/>
              <a:t>. Text in the comment field will </a:t>
            </a:r>
            <a:r>
              <a:rPr lang="en-GB" b="1" dirty="0"/>
              <a:t>not be forwarded to UN Medical Services</a:t>
            </a:r>
            <a:r>
              <a:rPr lang="en-GB" dirty="0"/>
              <a:t>. As HR you could for example use it for any internal comment to yourself or your HR colleagues. </a:t>
            </a:r>
          </a:p>
        </p:txBody>
      </p:sp>
      <p:sp>
        <p:nvSpPr>
          <p:cNvPr id="7" name="Callout: Bent Line 6">
            <a:extLst>
              <a:ext uri="{FF2B5EF4-FFF2-40B4-BE49-F238E27FC236}">
                <a16:creationId xmlns:a16="http://schemas.microsoft.com/office/drawing/2014/main" id="{B0222DC8-1459-4915-A2A0-573141B2F300}"/>
              </a:ext>
            </a:extLst>
          </p:cNvPr>
          <p:cNvSpPr/>
          <p:nvPr/>
        </p:nvSpPr>
        <p:spPr>
          <a:xfrm>
            <a:off x="7274225" y="1816522"/>
            <a:ext cx="4713642" cy="1133931"/>
          </a:xfrm>
          <a:prstGeom prst="borderCallout2">
            <a:avLst>
              <a:gd name="adj1" fmla="val 18750"/>
              <a:gd name="adj2" fmla="val -8333"/>
              <a:gd name="adj3" fmla="val 18750"/>
              <a:gd name="adj4" fmla="val -16667"/>
              <a:gd name="adj5" fmla="val 66983"/>
              <a:gd name="adj6" fmla="val -297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Reference Number is a combination of </a:t>
            </a:r>
            <a:r>
              <a:rPr lang="en-GB" dirty="0" err="1"/>
              <a:t>Empl</a:t>
            </a:r>
            <a:r>
              <a:rPr lang="en-GB" dirty="0"/>
              <a:t> ID and a running number.  This is the unique ID that identifies a specific medical clearance request. </a:t>
            </a:r>
          </a:p>
        </p:txBody>
      </p:sp>
    </p:spTree>
    <p:extLst>
      <p:ext uri="{BB962C8B-B14F-4D97-AF65-F5344CB8AC3E}">
        <p14:creationId xmlns:p14="http://schemas.microsoft.com/office/powerpoint/2010/main" val="2800425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A15E43A-B6FC-4B06-9969-592BE2CCD431}"/>
              </a:ext>
            </a:extLst>
          </p:cNvPr>
          <p:cNvPicPr>
            <a:picLocks noChangeAspect="1"/>
          </p:cNvPicPr>
          <p:nvPr/>
        </p:nvPicPr>
        <p:blipFill>
          <a:blip r:embed="rId2"/>
          <a:stretch>
            <a:fillRect/>
          </a:stretch>
        </p:blipFill>
        <p:spPr>
          <a:xfrm>
            <a:off x="838200" y="1690688"/>
            <a:ext cx="6243910" cy="5009239"/>
          </a:xfrm>
          <a:prstGeom prst="rect">
            <a:avLst/>
          </a:prstGeom>
        </p:spPr>
      </p:pic>
      <p:sp>
        <p:nvSpPr>
          <p:cNvPr id="5" name="Title 1">
            <a:extLst>
              <a:ext uri="{FF2B5EF4-FFF2-40B4-BE49-F238E27FC236}">
                <a16:creationId xmlns:a16="http://schemas.microsoft.com/office/drawing/2014/main" id="{103A8800-D517-4A53-86CA-8C3F00CC0367}"/>
              </a:ext>
            </a:extLst>
          </p:cNvPr>
          <p:cNvSpPr>
            <a:spLocks noGrp="1"/>
          </p:cNvSpPr>
          <p:nvPr>
            <p:ph type="title"/>
          </p:nvPr>
        </p:nvSpPr>
        <p:spPr>
          <a:xfrm>
            <a:off x="838200" y="365126"/>
            <a:ext cx="10515600" cy="742222"/>
          </a:xfrm>
        </p:spPr>
        <p:txBody>
          <a:bodyPr/>
          <a:lstStyle/>
          <a:p>
            <a:r>
              <a:rPr lang="en-GB" dirty="0"/>
              <a:t>The Medical Clearance Request page</a:t>
            </a:r>
          </a:p>
        </p:txBody>
      </p:sp>
      <p:pic>
        <p:nvPicPr>
          <p:cNvPr id="6" name="Picture 5">
            <a:extLst>
              <a:ext uri="{FF2B5EF4-FFF2-40B4-BE49-F238E27FC236}">
                <a16:creationId xmlns:a16="http://schemas.microsoft.com/office/drawing/2014/main" id="{BC4A7E14-83B1-4D00-8CA2-9E48DA90F308}"/>
              </a:ext>
            </a:extLst>
          </p:cNvPr>
          <p:cNvPicPr>
            <a:picLocks noChangeAspect="1"/>
          </p:cNvPicPr>
          <p:nvPr/>
        </p:nvPicPr>
        <p:blipFill>
          <a:blip r:embed="rId3"/>
          <a:stretch>
            <a:fillRect/>
          </a:stretch>
        </p:blipFill>
        <p:spPr>
          <a:xfrm>
            <a:off x="5012917" y="3519488"/>
            <a:ext cx="1796238" cy="856569"/>
          </a:xfrm>
          <a:prstGeom prst="rect">
            <a:avLst/>
          </a:prstGeom>
        </p:spPr>
      </p:pic>
      <p:sp>
        <p:nvSpPr>
          <p:cNvPr id="7" name="Callout: Bent Line 6">
            <a:extLst>
              <a:ext uri="{FF2B5EF4-FFF2-40B4-BE49-F238E27FC236}">
                <a16:creationId xmlns:a16="http://schemas.microsoft.com/office/drawing/2014/main" id="{6D2ABC6D-8867-453F-B304-69696405B7D1}"/>
              </a:ext>
            </a:extLst>
          </p:cNvPr>
          <p:cNvSpPr/>
          <p:nvPr/>
        </p:nvSpPr>
        <p:spPr>
          <a:xfrm>
            <a:off x="7274225" y="1816522"/>
            <a:ext cx="4713642" cy="1133931"/>
          </a:xfrm>
          <a:prstGeom prst="borderCallout2">
            <a:avLst>
              <a:gd name="adj1" fmla="val 18750"/>
              <a:gd name="adj2" fmla="val -8333"/>
              <a:gd name="adj3" fmla="val 18750"/>
              <a:gd name="adj4" fmla="val -16667"/>
              <a:gd name="adj5" fmla="val 149842"/>
              <a:gd name="adj6" fmla="val -359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 The </a:t>
            </a:r>
            <a:r>
              <a:rPr lang="en-GB" b="1" dirty="0"/>
              <a:t>Job Group</a:t>
            </a:r>
            <a:r>
              <a:rPr lang="en-GB" dirty="0"/>
              <a:t> is based on UN's job groups and are required for transferring the data from Atlas to </a:t>
            </a:r>
            <a:r>
              <a:rPr lang="en-GB" dirty="0" err="1"/>
              <a:t>EarthMed</a:t>
            </a:r>
            <a:r>
              <a:rPr lang="en-GB" dirty="0"/>
              <a:t> and for UN Medical Services to process the request.</a:t>
            </a:r>
          </a:p>
        </p:txBody>
      </p:sp>
      <p:sp>
        <p:nvSpPr>
          <p:cNvPr id="8" name="Callout: Bent Line 7">
            <a:extLst>
              <a:ext uri="{FF2B5EF4-FFF2-40B4-BE49-F238E27FC236}">
                <a16:creationId xmlns:a16="http://schemas.microsoft.com/office/drawing/2014/main" id="{24871864-C7CC-4A19-9D90-8422C27DDE63}"/>
              </a:ext>
            </a:extLst>
          </p:cNvPr>
          <p:cNvSpPr/>
          <p:nvPr/>
        </p:nvSpPr>
        <p:spPr>
          <a:xfrm>
            <a:off x="6096000" y="5565996"/>
            <a:ext cx="4713642" cy="1133931"/>
          </a:xfrm>
          <a:prstGeom prst="borderCallout2">
            <a:avLst>
              <a:gd name="adj1" fmla="val 18750"/>
              <a:gd name="adj2" fmla="val -8333"/>
              <a:gd name="adj3" fmla="val 18750"/>
              <a:gd name="adj4" fmla="val -16667"/>
              <a:gd name="adj5" fmla="val -134987"/>
              <a:gd name="adj6" fmla="val -760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For </a:t>
            </a:r>
            <a:r>
              <a:rPr lang="en-GB" b="1" dirty="0"/>
              <a:t>Current Duty Station</a:t>
            </a:r>
            <a:r>
              <a:rPr lang="en-GB" dirty="0"/>
              <a:t> – for pre-employment / new hire and there is no current duty station, the place of recruitment should be entered. </a:t>
            </a:r>
          </a:p>
        </p:txBody>
      </p:sp>
      <p:sp>
        <p:nvSpPr>
          <p:cNvPr id="9" name="Callout: Bent Line 8">
            <a:extLst>
              <a:ext uri="{FF2B5EF4-FFF2-40B4-BE49-F238E27FC236}">
                <a16:creationId xmlns:a16="http://schemas.microsoft.com/office/drawing/2014/main" id="{A91526E4-5CB9-457A-A6B5-2C432D24101A}"/>
              </a:ext>
            </a:extLst>
          </p:cNvPr>
          <p:cNvSpPr/>
          <p:nvPr/>
        </p:nvSpPr>
        <p:spPr>
          <a:xfrm>
            <a:off x="7316654" y="4359335"/>
            <a:ext cx="4713642" cy="1133931"/>
          </a:xfrm>
          <a:prstGeom prst="borderCallout2">
            <a:avLst>
              <a:gd name="adj1" fmla="val 18750"/>
              <a:gd name="adj2" fmla="val -8333"/>
              <a:gd name="adj3" fmla="val 18750"/>
              <a:gd name="adj4" fmla="val -16667"/>
              <a:gd name="adj5" fmla="val -6259"/>
              <a:gd name="adj6" fmla="val -561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a:t>
            </a:r>
            <a:r>
              <a:rPr lang="en-GB" b="1" dirty="0"/>
              <a:t>Destination Duty Station </a:t>
            </a:r>
            <a:r>
              <a:rPr lang="en-GB" dirty="0"/>
              <a:t>is the duty station for which the medical clearance request is done. Use the Look Up function (the magnifying glass) to locate the city.</a:t>
            </a:r>
          </a:p>
        </p:txBody>
      </p:sp>
    </p:spTree>
    <p:extLst>
      <p:ext uri="{BB962C8B-B14F-4D97-AF65-F5344CB8AC3E}">
        <p14:creationId xmlns:p14="http://schemas.microsoft.com/office/powerpoint/2010/main" val="1973734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803266-C5BD-404B-A31B-CC85461D6433}"/>
              </a:ext>
            </a:extLst>
          </p:cNvPr>
          <p:cNvSpPr txBox="1">
            <a:spLocks/>
          </p:cNvSpPr>
          <p:nvPr/>
        </p:nvSpPr>
        <p:spPr>
          <a:xfrm>
            <a:off x="838200" y="365126"/>
            <a:ext cx="10515600" cy="74222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The Medical Clearance Request page</a:t>
            </a:r>
          </a:p>
        </p:txBody>
      </p:sp>
      <p:pic>
        <p:nvPicPr>
          <p:cNvPr id="5" name="Picture 4">
            <a:extLst>
              <a:ext uri="{FF2B5EF4-FFF2-40B4-BE49-F238E27FC236}">
                <a16:creationId xmlns:a16="http://schemas.microsoft.com/office/drawing/2014/main" id="{EF7CD00A-3FA4-42E1-AA81-48EC92AAD1E1}"/>
              </a:ext>
            </a:extLst>
          </p:cNvPr>
          <p:cNvPicPr>
            <a:picLocks noChangeAspect="1"/>
          </p:cNvPicPr>
          <p:nvPr/>
        </p:nvPicPr>
        <p:blipFill>
          <a:blip r:embed="rId2"/>
          <a:stretch>
            <a:fillRect/>
          </a:stretch>
        </p:blipFill>
        <p:spPr>
          <a:xfrm>
            <a:off x="838200" y="1690688"/>
            <a:ext cx="6243910" cy="5009239"/>
          </a:xfrm>
          <a:prstGeom prst="rect">
            <a:avLst/>
          </a:prstGeom>
        </p:spPr>
      </p:pic>
      <p:sp>
        <p:nvSpPr>
          <p:cNvPr id="7" name="Callout: Bent Line 6">
            <a:extLst>
              <a:ext uri="{FF2B5EF4-FFF2-40B4-BE49-F238E27FC236}">
                <a16:creationId xmlns:a16="http://schemas.microsoft.com/office/drawing/2014/main" id="{F86965BA-FED9-40BA-A45F-E39A1DBA5FE4}"/>
              </a:ext>
            </a:extLst>
          </p:cNvPr>
          <p:cNvSpPr/>
          <p:nvPr/>
        </p:nvSpPr>
        <p:spPr>
          <a:xfrm>
            <a:off x="7157774" y="1623574"/>
            <a:ext cx="4713642" cy="3795713"/>
          </a:xfrm>
          <a:prstGeom prst="borderCallout2">
            <a:avLst>
              <a:gd name="adj1" fmla="val 18750"/>
              <a:gd name="adj2" fmla="val -8333"/>
              <a:gd name="adj3" fmla="val 18750"/>
              <a:gd name="adj4" fmla="val -16667"/>
              <a:gd name="adj5" fmla="val 78013"/>
              <a:gd name="adj6" fmla="val -785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 Enter the </a:t>
            </a:r>
            <a:r>
              <a:rPr lang="en-GB" b="1" dirty="0"/>
              <a:t>Expected Contract Start Date</a:t>
            </a:r>
            <a:r>
              <a:rPr lang="en-GB" dirty="0"/>
              <a:t> and the </a:t>
            </a:r>
            <a:r>
              <a:rPr lang="en-GB" b="1" dirty="0"/>
              <a:t>Expected Contract End Date</a:t>
            </a:r>
            <a:r>
              <a:rPr lang="en-GB" dirty="0"/>
              <a:t>. An estimated start date is acceptable. If the length of the contract is undetermined, use 2 years from start date.</a:t>
            </a:r>
            <a:r>
              <a:rPr lang="en-GB" i="1" dirty="0"/>
              <a:t> </a:t>
            </a:r>
            <a:endParaRPr lang="en-GB" dirty="0"/>
          </a:p>
          <a:p>
            <a:r>
              <a:rPr lang="en-GB" dirty="0"/>
              <a:t>The </a:t>
            </a:r>
            <a:r>
              <a:rPr lang="en-GB" b="1" dirty="0"/>
              <a:t>Clearance Start Date</a:t>
            </a:r>
            <a:r>
              <a:rPr lang="en-GB" dirty="0"/>
              <a:t> is the medical clearance request date and will default to today's date. </a:t>
            </a:r>
          </a:p>
          <a:p>
            <a:r>
              <a:rPr lang="en-GB" dirty="0"/>
              <a:t>The </a:t>
            </a:r>
            <a:r>
              <a:rPr lang="en-GB" b="1" dirty="0"/>
              <a:t>Clearance End Date</a:t>
            </a:r>
            <a:r>
              <a:rPr lang="en-GB" dirty="0"/>
              <a:t> should be two years after the Clearance Start Date. Normally we do not require a Clearance End Date, but some agencies have mandatory periodic medical clearances, and for that purpose it is needed for the </a:t>
            </a:r>
            <a:r>
              <a:rPr lang="en-GB" dirty="0" err="1"/>
              <a:t>EarthMed</a:t>
            </a:r>
            <a:r>
              <a:rPr lang="en-GB" dirty="0"/>
              <a:t> system. </a:t>
            </a:r>
          </a:p>
        </p:txBody>
      </p:sp>
    </p:spTree>
    <p:extLst>
      <p:ext uri="{BB962C8B-B14F-4D97-AF65-F5344CB8AC3E}">
        <p14:creationId xmlns:p14="http://schemas.microsoft.com/office/powerpoint/2010/main" val="186588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8E085E5-2F1A-44C1-A420-E90A8A9AF07B}"/>
              </a:ext>
            </a:extLst>
          </p:cNvPr>
          <p:cNvPicPr>
            <a:picLocks noChangeAspect="1"/>
          </p:cNvPicPr>
          <p:nvPr/>
        </p:nvPicPr>
        <p:blipFill>
          <a:blip r:embed="rId2"/>
          <a:stretch>
            <a:fillRect/>
          </a:stretch>
        </p:blipFill>
        <p:spPr>
          <a:xfrm>
            <a:off x="838200" y="1690688"/>
            <a:ext cx="6243910" cy="5009239"/>
          </a:xfrm>
          <a:prstGeom prst="rect">
            <a:avLst/>
          </a:prstGeom>
        </p:spPr>
      </p:pic>
      <p:sp>
        <p:nvSpPr>
          <p:cNvPr id="5" name="Title 1">
            <a:extLst>
              <a:ext uri="{FF2B5EF4-FFF2-40B4-BE49-F238E27FC236}">
                <a16:creationId xmlns:a16="http://schemas.microsoft.com/office/drawing/2014/main" id="{3DA0328A-D617-4D35-AEE1-7D8F78839E44}"/>
              </a:ext>
            </a:extLst>
          </p:cNvPr>
          <p:cNvSpPr txBox="1">
            <a:spLocks/>
          </p:cNvSpPr>
          <p:nvPr/>
        </p:nvSpPr>
        <p:spPr>
          <a:xfrm>
            <a:off x="838200" y="365126"/>
            <a:ext cx="10515600" cy="74222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The Medical Clearance Request page</a:t>
            </a:r>
          </a:p>
        </p:txBody>
      </p:sp>
      <p:sp>
        <p:nvSpPr>
          <p:cNvPr id="6" name="Callout: Bent Line 5">
            <a:extLst>
              <a:ext uri="{FF2B5EF4-FFF2-40B4-BE49-F238E27FC236}">
                <a16:creationId xmlns:a16="http://schemas.microsoft.com/office/drawing/2014/main" id="{26A33AA6-4DF0-4234-87BE-9CF58EBF5718}"/>
              </a:ext>
            </a:extLst>
          </p:cNvPr>
          <p:cNvSpPr/>
          <p:nvPr/>
        </p:nvSpPr>
        <p:spPr>
          <a:xfrm>
            <a:off x="7240669" y="2571378"/>
            <a:ext cx="4713642" cy="1715243"/>
          </a:xfrm>
          <a:prstGeom prst="borderCallout2">
            <a:avLst>
              <a:gd name="adj1" fmla="val 18750"/>
              <a:gd name="adj2" fmla="val -8333"/>
              <a:gd name="adj3" fmla="val 18750"/>
              <a:gd name="adj4" fmla="val -16667"/>
              <a:gd name="adj5" fmla="val 164515"/>
              <a:gd name="adj6" fmla="val -388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a:t>
            </a:r>
            <a:r>
              <a:rPr lang="en-GB" b="1" dirty="0"/>
              <a:t> Created By </a:t>
            </a:r>
            <a:r>
              <a:rPr lang="en-GB" dirty="0"/>
              <a:t>and the </a:t>
            </a:r>
            <a:r>
              <a:rPr lang="en-GB" b="1" dirty="0"/>
              <a:t>Created by Ema</a:t>
            </a:r>
            <a:r>
              <a:rPr lang="en-GB" dirty="0"/>
              <a:t>il will be the name of the </a:t>
            </a:r>
            <a:r>
              <a:rPr lang="en-GB" b="1" dirty="0"/>
              <a:t>HR person</a:t>
            </a:r>
            <a:r>
              <a:rPr lang="en-GB" dirty="0"/>
              <a:t> entering the medical clearance request. This is important as the person entering the medical clearance request will receive email notifications once the status change for a medical clearance request. </a:t>
            </a:r>
          </a:p>
        </p:txBody>
      </p:sp>
      <p:sp>
        <p:nvSpPr>
          <p:cNvPr id="7" name="Callout: Bent Line 6">
            <a:extLst>
              <a:ext uri="{FF2B5EF4-FFF2-40B4-BE49-F238E27FC236}">
                <a16:creationId xmlns:a16="http://schemas.microsoft.com/office/drawing/2014/main" id="{24EE9986-EE15-4779-A848-E61A3D411F07}"/>
              </a:ext>
            </a:extLst>
          </p:cNvPr>
          <p:cNvSpPr/>
          <p:nvPr/>
        </p:nvSpPr>
        <p:spPr>
          <a:xfrm>
            <a:off x="7240669" y="5495092"/>
            <a:ext cx="4713642" cy="1119625"/>
          </a:xfrm>
          <a:prstGeom prst="borderCallout2">
            <a:avLst>
              <a:gd name="adj1" fmla="val 18750"/>
              <a:gd name="adj2" fmla="val -8333"/>
              <a:gd name="adj3" fmla="val 18750"/>
              <a:gd name="adj4" fmla="val -16667"/>
              <a:gd name="adj5" fmla="val 31420"/>
              <a:gd name="adj6" fmla="val -1009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section </a:t>
            </a:r>
            <a:r>
              <a:rPr lang="en-GB" b="1" dirty="0"/>
              <a:t>Medical Clearance Details</a:t>
            </a:r>
            <a:r>
              <a:rPr lang="en-GB" dirty="0"/>
              <a:t> are filled in </a:t>
            </a:r>
            <a:r>
              <a:rPr lang="en-GB" b="1" dirty="0"/>
              <a:t>by UN Medical Services</a:t>
            </a:r>
            <a:r>
              <a:rPr lang="en-GB" dirty="0"/>
              <a:t>. Any change to the clearance status will be displayed in this section. </a:t>
            </a:r>
          </a:p>
        </p:txBody>
      </p:sp>
    </p:spTree>
    <p:extLst>
      <p:ext uri="{BB962C8B-B14F-4D97-AF65-F5344CB8AC3E}">
        <p14:creationId xmlns:p14="http://schemas.microsoft.com/office/powerpoint/2010/main" val="775099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D2936-7AB8-408F-AD4C-B3F00847B8AE}"/>
              </a:ext>
            </a:extLst>
          </p:cNvPr>
          <p:cNvSpPr>
            <a:spLocks noGrp="1"/>
          </p:cNvSpPr>
          <p:nvPr>
            <p:ph type="title"/>
          </p:nvPr>
        </p:nvSpPr>
        <p:spPr/>
        <p:txBody>
          <a:bodyPr/>
          <a:lstStyle/>
          <a:p>
            <a:r>
              <a:rPr lang="en-GB" dirty="0"/>
              <a:t>Request staff or candidate to submit MS.3</a:t>
            </a:r>
          </a:p>
        </p:txBody>
      </p:sp>
      <p:sp>
        <p:nvSpPr>
          <p:cNvPr id="3" name="Content Placeholder 2">
            <a:extLst>
              <a:ext uri="{FF2B5EF4-FFF2-40B4-BE49-F238E27FC236}">
                <a16:creationId xmlns:a16="http://schemas.microsoft.com/office/drawing/2014/main" id="{3F408721-BD9D-4647-9B53-3BECBCCB43F5}"/>
              </a:ext>
            </a:extLst>
          </p:cNvPr>
          <p:cNvSpPr>
            <a:spLocks noGrp="1"/>
          </p:cNvSpPr>
          <p:nvPr>
            <p:ph idx="1"/>
          </p:nvPr>
        </p:nvSpPr>
        <p:spPr/>
        <p:txBody>
          <a:bodyPr>
            <a:normAutofit fontScale="47500" lnSpcReduction="20000"/>
          </a:bodyPr>
          <a:lstStyle/>
          <a:p>
            <a:pPr marL="0" indent="0">
              <a:buNone/>
            </a:pPr>
            <a:r>
              <a:rPr lang="en-GB" dirty="0"/>
              <a:t>Once the medical clearance request is entered, ask staff or person to submit the following email: </a:t>
            </a:r>
          </a:p>
          <a:p>
            <a:pPr marL="0" indent="0">
              <a:buNone/>
            </a:pPr>
            <a:endParaRPr lang="en-GB" b="1" dirty="0"/>
          </a:p>
          <a:p>
            <a:pPr marL="0" indent="0">
              <a:buNone/>
            </a:pPr>
            <a:r>
              <a:rPr lang="en-GB" b="1" dirty="0"/>
              <a:t>Subject field: Request for medical clearance for [insert full name, employee ID], reference number [insert reference number]</a:t>
            </a:r>
            <a:br>
              <a:rPr lang="en-GB" dirty="0"/>
            </a:br>
            <a:endParaRPr lang="en-GB" dirty="0"/>
          </a:p>
          <a:p>
            <a:pPr marL="0" indent="0">
              <a:lnSpc>
                <a:spcPct val="120000"/>
              </a:lnSpc>
              <a:spcBef>
                <a:spcPts val="300"/>
              </a:spcBef>
              <a:spcAft>
                <a:spcPts val="300"/>
              </a:spcAft>
              <a:buNone/>
            </a:pPr>
            <a:r>
              <a:rPr lang="en-GB" i="1" dirty="0"/>
              <a:t>Dear [insert name], </a:t>
            </a:r>
            <a:br>
              <a:rPr lang="en-GB" dirty="0"/>
            </a:br>
            <a:endParaRPr lang="en-GB" dirty="0"/>
          </a:p>
          <a:p>
            <a:pPr marL="0" indent="0">
              <a:lnSpc>
                <a:spcPct val="120000"/>
              </a:lnSpc>
              <a:spcBef>
                <a:spcPts val="300"/>
              </a:spcBef>
              <a:spcAft>
                <a:spcPts val="300"/>
              </a:spcAft>
              <a:buNone/>
            </a:pPr>
            <a:r>
              <a:rPr lang="en-GB" i="1" dirty="0"/>
              <a:t>Congratulations on your selection. </a:t>
            </a:r>
            <a:endParaRPr lang="en-GB" dirty="0"/>
          </a:p>
          <a:p>
            <a:pPr marL="0" indent="0">
              <a:lnSpc>
                <a:spcPct val="120000"/>
              </a:lnSpc>
              <a:spcBef>
                <a:spcPts val="300"/>
              </a:spcBef>
              <a:spcAft>
                <a:spcPts val="300"/>
              </a:spcAft>
              <a:buNone/>
            </a:pPr>
            <a:r>
              <a:rPr lang="en-GB" i="1" dirty="0"/>
              <a:t>All appointed staff members are subject to medical clearance and the offer is contingent upon this condition being met. </a:t>
            </a:r>
            <a:endParaRPr lang="en-GB" dirty="0"/>
          </a:p>
          <a:p>
            <a:pPr marL="0" indent="0">
              <a:lnSpc>
                <a:spcPct val="120000"/>
              </a:lnSpc>
              <a:spcBef>
                <a:spcPts val="300"/>
              </a:spcBef>
              <a:spcAft>
                <a:spcPts val="300"/>
              </a:spcAft>
              <a:buNone/>
            </a:pPr>
            <a:r>
              <a:rPr lang="en-GB" i="1" dirty="0"/>
              <a:t>Please therefore: </a:t>
            </a:r>
            <a:br>
              <a:rPr lang="en-GB" dirty="0"/>
            </a:br>
            <a:endParaRPr lang="en-GB" dirty="0"/>
          </a:p>
          <a:p>
            <a:pPr marL="0" indent="0">
              <a:lnSpc>
                <a:spcPct val="120000"/>
              </a:lnSpc>
              <a:spcBef>
                <a:spcPts val="300"/>
              </a:spcBef>
              <a:spcAft>
                <a:spcPts val="300"/>
              </a:spcAft>
              <a:buNone/>
            </a:pPr>
            <a:r>
              <a:rPr lang="en-GB" i="1" dirty="0"/>
              <a:t>1. Complete the form </a:t>
            </a:r>
            <a:r>
              <a:rPr lang="en-GB" i="1" dirty="0">
                <a:hlinkClick r:id="rId2"/>
              </a:rPr>
              <a:t>Medical Examination Self Certification (MS3)</a:t>
            </a:r>
            <a:r>
              <a:rPr lang="en-GB" i="1" dirty="0"/>
              <a:t> and send the form by email to </a:t>
            </a:r>
            <a:r>
              <a:rPr lang="en-GB" i="1" dirty="0">
                <a:hlinkClick r:id="rId3"/>
              </a:rPr>
              <a:t>medicalclearance@un.org </a:t>
            </a:r>
            <a:endParaRPr lang="en-GB" dirty="0"/>
          </a:p>
          <a:p>
            <a:pPr marL="0" indent="0">
              <a:lnSpc>
                <a:spcPct val="120000"/>
              </a:lnSpc>
              <a:spcBef>
                <a:spcPts val="300"/>
              </a:spcBef>
              <a:spcAft>
                <a:spcPts val="300"/>
              </a:spcAft>
              <a:buNone/>
            </a:pPr>
            <a:r>
              <a:rPr lang="en-GB" i="1" dirty="0"/>
              <a:t>2. When you send the email, please make sure you use the same subject field as in this email. It is especially important that you have the Reference Number in the subject. </a:t>
            </a:r>
          </a:p>
          <a:p>
            <a:pPr marL="0" indent="0">
              <a:lnSpc>
                <a:spcPct val="120000"/>
              </a:lnSpc>
              <a:spcBef>
                <a:spcPts val="300"/>
              </a:spcBef>
              <a:spcAft>
                <a:spcPts val="300"/>
              </a:spcAft>
              <a:buNone/>
            </a:pPr>
            <a:r>
              <a:rPr lang="en-GB" i="1" dirty="0"/>
              <a:t>3. Please confirm on which date you have submitted the email. </a:t>
            </a:r>
            <a:endParaRPr lang="en-GB" dirty="0"/>
          </a:p>
          <a:p>
            <a:pPr marL="0" indent="0">
              <a:lnSpc>
                <a:spcPct val="120000"/>
              </a:lnSpc>
              <a:spcBef>
                <a:spcPts val="300"/>
              </a:spcBef>
              <a:spcAft>
                <a:spcPts val="300"/>
              </a:spcAft>
              <a:buNone/>
            </a:pPr>
            <a:endParaRPr lang="en-GB" i="1" dirty="0"/>
          </a:p>
          <a:p>
            <a:pPr marL="0" indent="0">
              <a:lnSpc>
                <a:spcPct val="120000"/>
              </a:lnSpc>
              <a:spcBef>
                <a:spcPts val="300"/>
              </a:spcBef>
              <a:spcAft>
                <a:spcPts val="300"/>
              </a:spcAft>
              <a:buNone/>
            </a:pPr>
            <a:r>
              <a:rPr lang="en-GB" i="1" dirty="0"/>
              <a:t>Kind regards, </a:t>
            </a:r>
            <a:endParaRPr lang="en-GB" dirty="0"/>
          </a:p>
          <a:p>
            <a:endParaRPr lang="en-GB" dirty="0"/>
          </a:p>
        </p:txBody>
      </p:sp>
    </p:spTree>
    <p:extLst>
      <p:ext uri="{BB962C8B-B14F-4D97-AF65-F5344CB8AC3E}">
        <p14:creationId xmlns:p14="http://schemas.microsoft.com/office/powerpoint/2010/main" val="1915507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4A361-1A76-4784-94A7-572C06AEBAAF}"/>
              </a:ext>
            </a:extLst>
          </p:cNvPr>
          <p:cNvSpPr>
            <a:spLocks noGrp="1"/>
          </p:cNvSpPr>
          <p:nvPr>
            <p:ph type="title"/>
          </p:nvPr>
        </p:nvSpPr>
        <p:spPr/>
        <p:txBody>
          <a:bodyPr/>
          <a:lstStyle/>
          <a:p>
            <a:r>
              <a:rPr lang="en-GB" dirty="0"/>
              <a:t>Email notification</a:t>
            </a:r>
          </a:p>
        </p:txBody>
      </p:sp>
      <p:pic>
        <p:nvPicPr>
          <p:cNvPr id="4" name="Picture 3">
            <a:extLst>
              <a:ext uri="{FF2B5EF4-FFF2-40B4-BE49-F238E27FC236}">
                <a16:creationId xmlns:a16="http://schemas.microsoft.com/office/drawing/2014/main" id="{096CC45B-D31C-445A-9C17-7FECDDEAEB66}"/>
              </a:ext>
            </a:extLst>
          </p:cNvPr>
          <p:cNvPicPr>
            <a:picLocks noChangeAspect="1"/>
          </p:cNvPicPr>
          <p:nvPr/>
        </p:nvPicPr>
        <p:blipFill>
          <a:blip r:embed="rId2"/>
          <a:stretch>
            <a:fillRect/>
          </a:stretch>
        </p:blipFill>
        <p:spPr>
          <a:xfrm>
            <a:off x="740550" y="2131844"/>
            <a:ext cx="6381750" cy="3486150"/>
          </a:xfrm>
          <a:prstGeom prst="rect">
            <a:avLst/>
          </a:prstGeom>
          <a:ln>
            <a:solidFill>
              <a:schemeClr val="accent1"/>
            </a:solidFill>
          </a:ln>
        </p:spPr>
      </p:pic>
      <p:sp>
        <p:nvSpPr>
          <p:cNvPr id="5" name="Callout: Bent Line 4">
            <a:extLst>
              <a:ext uri="{FF2B5EF4-FFF2-40B4-BE49-F238E27FC236}">
                <a16:creationId xmlns:a16="http://schemas.microsoft.com/office/drawing/2014/main" id="{D6721CC6-5604-4572-B79B-294E22EA9AC3}"/>
              </a:ext>
            </a:extLst>
          </p:cNvPr>
          <p:cNvSpPr/>
          <p:nvPr/>
        </p:nvSpPr>
        <p:spPr>
          <a:xfrm>
            <a:off x="7232280" y="914552"/>
            <a:ext cx="4713642" cy="4899020"/>
          </a:xfrm>
          <a:prstGeom prst="borderCallout2">
            <a:avLst>
              <a:gd name="adj1" fmla="val 18750"/>
              <a:gd name="adj2" fmla="val -8333"/>
              <a:gd name="adj3" fmla="val 18750"/>
              <a:gd name="adj4" fmla="val -16667"/>
              <a:gd name="adj5" fmla="val 36215"/>
              <a:gd name="adj6" fmla="val -334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When there is a change in the medical clearance status, the requestor of the medical clearance request (the one who entered it in Atlas) will automatically receive a notification. See example below.</a:t>
            </a:r>
            <a:br>
              <a:rPr lang="en-GB" dirty="0"/>
            </a:br>
            <a:endParaRPr lang="en-GB" dirty="0"/>
          </a:p>
          <a:p>
            <a:r>
              <a:rPr lang="en-GB" dirty="0"/>
              <a:t>An email will be sent to the user that created the request, every time that a Clearance Request status changes to one of these values:</a:t>
            </a:r>
          </a:p>
          <a:p>
            <a:pPr marL="285750" indent="-285750">
              <a:buFont typeface="Arial" panose="020B0604020202020204" pitchFamily="34" charset="0"/>
              <a:buChar char="•"/>
            </a:pPr>
            <a:r>
              <a:rPr lang="en-GB" sz="1600" dirty="0"/>
              <a:t>Info requested (the request has been reviewed by medical section and additional information was requested to the Staff Member)</a:t>
            </a:r>
          </a:p>
          <a:p>
            <a:pPr marL="285750" indent="-285750">
              <a:buFont typeface="Arial" panose="020B0604020202020204" pitchFamily="34" charset="0"/>
              <a:buChar char="•"/>
            </a:pPr>
            <a:r>
              <a:rPr lang="en-GB" sz="1600" dirty="0"/>
              <a:t>To Review (the request is ready to be reviewed by medical section)</a:t>
            </a:r>
          </a:p>
          <a:p>
            <a:pPr marL="285750" indent="-285750">
              <a:buFont typeface="Arial" panose="020B0604020202020204" pitchFamily="34" charset="0"/>
              <a:buChar char="•"/>
            </a:pPr>
            <a:r>
              <a:rPr lang="en-GB" sz="1600" dirty="0"/>
              <a:t>Cleared (the Staff Member is considered FIT for the proposed post, this is a final status)</a:t>
            </a:r>
          </a:p>
          <a:p>
            <a:pPr marL="285750" indent="-285750">
              <a:buFont typeface="Arial" panose="020B0604020202020204" pitchFamily="34" charset="0"/>
              <a:buChar char="•"/>
            </a:pPr>
            <a:r>
              <a:rPr lang="en-GB" sz="1600" dirty="0"/>
              <a:t>Not Cleared (the Staff Member is considered NOT FIT for the proposed post, this is a final status)</a:t>
            </a:r>
            <a:endParaRPr lang="en-GB" sz="1600" dirty="0">
              <a:effectLst/>
            </a:endParaRPr>
          </a:p>
        </p:txBody>
      </p:sp>
    </p:spTree>
    <p:extLst>
      <p:ext uri="{BB962C8B-B14F-4D97-AF65-F5344CB8AC3E}">
        <p14:creationId xmlns:p14="http://schemas.microsoft.com/office/powerpoint/2010/main" val="4016613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7B9F3CAAC215458FED6175F9C698D2" ma:contentTypeVersion="0" ma:contentTypeDescription="Create a new document." ma:contentTypeScope="" ma:versionID="c05fca4e9b500dc47b1f0bd89f30381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779A03-AE51-48CD-85A7-A323AB262445}"/>
</file>

<file path=customXml/itemProps2.xml><?xml version="1.0" encoding="utf-8"?>
<ds:datastoreItem xmlns:ds="http://schemas.openxmlformats.org/officeDocument/2006/customXml" ds:itemID="{4A7C8999-D4BC-405D-B3DC-A8AA2AE774FD}"/>
</file>

<file path=customXml/itemProps3.xml><?xml version="1.0" encoding="utf-8"?>
<ds:datastoreItem xmlns:ds="http://schemas.openxmlformats.org/officeDocument/2006/customXml" ds:itemID="{FE3B4490-9438-4BDD-B39C-2F892BA376D9}"/>
</file>

<file path=docProps/app.xml><?xml version="1.0" encoding="utf-8"?>
<Properties xmlns="http://schemas.openxmlformats.org/officeDocument/2006/extended-properties" xmlns:vt="http://schemas.openxmlformats.org/officeDocument/2006/docPropsVTypes">
  <TotalTime>315</TotalTime>
  <Words>714</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Symbol</vt:lpstr>
      <vt:lpstr>Office Theme</vt:lpstr>
      <vt:lpstr>Medical Clearance Request in Atlas</vt:lpstr>
      <vt:lpstr>The Medical Clearance Request page</vt:lpstr>
      <vt:lpstr>The Medical Clearance Request page</vt:lpstr>
      <vt:lpstr>The Medical Clearance Request page</vt:lpstr>
      <vt:lpstr>The Medical Clearance Request page</vt:lpstr>
      <vt:lpstr>PowerPoint Presentation</vt:lpstr>
      <vt:lpstr>PowerPoint Presentation</vt:lpstr>
      <vt:lpstr>Request staff or candidate to submit MS.3</vt:lpstr>
      <vt:lpstr>Email notification</vt:lpstr>
      <vt:lpstr>PowerPoint Presentation</vt:lpstr>
      <vt:lpstr>Next version</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Clearance Request in Atlas</dc:title>
  <dc:creator>Thomas.Gilmartin</dc:creator>
  <cp:lastModifiedBy>Thomas Gilmartin</cp:lastModifiedBy>
  <cp:revision>16</cp:revision>
  <dcterms:created xsi:type="dcterms:W3CDTF">2019-10-25T11:34:52Z</dcterms:created>
  <dcterms:modified xsi:type="dcterms:W3CDTF">2020-01-09T14:01:45Z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0x010100837B9F3CAAC215458FED6175F9C698D2</vt:lpwstr>
  </property>
</Properties>
</file>